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78" r:id="rId7"/>
    <p:sldId id="279" r:id="rId8"/>
    <p:sldId id="258" r:id="rId9"/>
    <p:sldId id="259" r:id="rId10"/>
    <p:sldId id="266" r:id="rId11"/>
    <p:sldId id="272" r:id="rId12"/>
    <p:sldId id="281" r:id="rId13"/>
    <p:sldId id="273" r:id="rId14"/>
    <p:sldId id="274" r:id="rId15"/>
    <p:sldId id="282" r:id="rId16"/>
    <p:sldId id="267" r:id="rId17"/>
    <p:sldId id="277" r:id="rId18"/>
    <p:sldId id="280" r:id="rId19"/>
    <p:sldId id="275" r:id="rId20"/>
    <p:sldId id="276" r:id="rId21"/>
    <p:sldId id="260" r:id="rId22"/>
    <p:sldId id="268" r:id="rId23"/>
    <p:sldId id="269" r:id="rId24"/>
    <p:sldId id="270" r:id="rId25"/>
    <p:sldId id="288" r:id="rId26"/>
    <p:sldId id="284" r:id="rId27"/>
    <p:sldId id="285" r:id="rId28"/>
    <p:sldId id="286" r:id="rId29"/>
    <p:sldId id="283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28"/>
    <p:restoredTop sz="94646"/>
  </p:normalViewPr>
  <p:slideViewPr>
    <p:cSldViewPr snapToGrid="0" snapToObjects="1">
      <p:cViewPr varScale="1">
        <p:scale>
          <a:sx n="77" d="100"/>
          <a:sy n="77" d="100"/>
        </p:scale>
        <p:origin x="22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5515-C967-5F4F-967B-9D8310E21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64145-2E26-684E-9C10-45A0A76FA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F71CC-6D05-2C40-84DD-4778F0335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2E702-514C-564B-AFE8-CB5B164E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1EC38-0F94-8E4E-A684-7C50EFA9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9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553-4F22-144E-A88C-98971269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0D20C-6B9E-E347-95E9-70FB63415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C17FB-A69D-DC47-BDE5-795962B2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CB30B-A371-C342-B973-F1A44FED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FCFFF-B864-064B-AA18-4CA63AD0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9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65260-7B19-1A47-BA5B-7B8B5B0D9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A9A7A-031A-884C-A90B-D1DCF75F1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3C7A-2AB4-1541-9DA9-809C56AD9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7483F-D73B-674E-8D98-4AA4BA4C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5550D-0242-F64A-988B-9FC47A2C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1635-3C46-7C44-8316-52E66906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44E9-832B-D04C-A90E-9815C8A9B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F8BE4-6128-764B-B355-BE1F0DCF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E97B-F9E6-7045-B3C2-33D30B08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26AD-8213-9742-9C43-1EE075C9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5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4B8A-E676-3347-8702-0F3FA576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A2E5E-E14A-D14B-B767-7D8657156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03245-DFEC-2945-91AC-134D7FB6A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8816-3FDA-A145-B423-6AFDC0F90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4FCE1-56AF-CB40-86E1-D4FAF783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0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4D9A-5E6D-E74B-9337-C2E925A0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91B3-E71A-C542-8F2A-3D7350614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171C0-E1E0-D746-97FD-B11F2F567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6D3DF-04EF-6140-A518-AF44674F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DFE7B-7EF2-3C49-9DF3-A9312B7A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70CCE-D59D-1948-9072-FA519B4C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38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E4B8-2689-9A44-97EB-5282454C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670A-5B16-9B44-9FBF-2099A40DB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78A13-2108-E547-A773-073608AC8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3EC5-3628-644E-A206-05D5ED9B2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DF71B-813F-2149-B7AA-6801C8DE8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6DAA0A-B780-E540-A7C8-2A39F66E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FB14A-C3A7-D042-AE79-DB267A58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D7998-ED06-2B44-B9CF-DD9C5934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4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5539-7482-D945-990F-2FFF0493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0B459D-260D-2545-BFD6-9ED58E42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CB6A2-C0B6-4345-8F66-649441B8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5367-A391-884C-8B85-61D20150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4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18C20-9825-BB42-B2FE-3CE01B7E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53D39-EDA9-4C4C-A3CA-4267A423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12DED-3977-1E47-9B1C-D0C76658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6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E0D8-82DF-7847-A6AF-0CB47C45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F23CE-26A0-694C-8DB6-5FC8E624E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C84D0-A2CF-2A4F-8923-0242A6CAB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03BB4-2B6B-0247-8E75-C9350E22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BD821-806D-D046-82FF-4AE85A2D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A34BF-A9FB-DD49-BF28-C9A246C3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7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66644-F7CA-C74C-86C0-800BD814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698B58-DB23-2142-9B59-D23776164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8A19A-11EC-204E-AA7A-515EFD21C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B21F9-F848-164F-A62C-3DA3010F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4456-2514-314E-928D-DCD9035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90A19-9682-9945-B2B0-21132FB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6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272EE1-3708-0344-B1DA-54870155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AA261-D309-5742-92A6-7843E5E31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4D02-A252-8E4C-9E9D-ED32C4500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BA121-16D9-0B4B-B5CE-906B593E8A38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DA7E9-6D7E-1C42-8530-F9941F731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D8686-C024-854F-AFCA-F0B30E026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5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illow.readthedocs.io/en/stabl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ath.hws.edu/graphicsbook/c2/s1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w3schools.com/colors/colors_names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python-pillow/Pillow/blob/main/Tests/fonts/DejaVuSans/DejaVuSans.tt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Main_Page" TargetMode="External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creativecommons/" TargetMode="External"/><Relationship Id="rId5" Type="http://schemas.openxmlformats.org/officeDocument/2006/relationships/hyperlink" Target="https://www.pexels.com/royalty-free-images/" TargetMode="External"/><Relationship Id="rId4" Type="http://schemas.openxmlformats.org/officeDocument/2006/relationships/hyperlink" Target="https://pixabay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TPp4wgourk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1iVKwElWrPA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unsplash.com/photos/2VDa8bnLM8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photos/CvF4KcRJGA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unsplash.com/photos/WTPp4wgour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F34-9872-FC4D-B196-4EB32FBEC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D7950-7F82-4C40-A2EA-BFD80C18C9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 manipulation and editing with Pillow</a:t>
            </a:r>
          </a:p>
        </p:txBody>
      </p:sp>
    </p:spTree>
    <p:extLst>
      <p:ext uri="{BB962C8B-B14F-4D97-AF65-F5344CB8AC3E}">
        <p14:creationId xmlns:p14="http://schemas.microsoft.com/office/powerpoint/2010/main" val="1546329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2C58-2048-1442-88CB-20DF2072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32D1-0CF0-DA42-9881-42E63F7C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your cursor onto the word Image on the first line</a:t>
            </a:r>
          </a:p>
          <a:p>
            <a:r>
              <a:rPr lang="en-US" dirty="0"/>
              <a:t>Press Alt + Enter together (PCs)</a:t>
            </a:r>
          </a:p>
          <a:p>
            <a:r>
              <a:rPr lang="en-US" dirty="0"/>
              <a:t>Press Option + Enter together (Macs)</a:t>
            </a:r>
          </a:p>
          <a:p>
            <a:r>
              <a:rPr lang="en-US" dirty="0"/>
              <a:t>Select </a:t>
            </a:r>
            <a:r>
              <a:rPr lang="en-US" b="1" dirty="0"/>
              <a:t>Install package Image  </a:t>
            </a:r>
          </a:p>
          <a:p>
            <a:r>
              <a:rPr lang="en-US" dirty="0"/>
              <a:t>Red underline should go away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74F04-41F1-3742-8118-91BEE5E0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861" y="4445000"/>
            <a:ext cx="6311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3DCE-9F15-8849-A8E1-E899E948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Rotating image – rotate and save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39319-0EF7-4646-B36E-E7BD7328E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  <a:p>
            <a:r>
              <a:rPr lang="en-US" dirty="0" err="1"/>
              <a:t>image.rotate</a:t>
            </a:r>
            <a:r>
              <a:rPr lang="en-US" dirty="0"/>
              <a:t> returns a new image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C99D7-DA51-4E45-ACA2-DD2AE916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8" y="3257655"/>
            <a:ext cx="10217665" cy="2850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DC561-BF34-554A-8B8A-B76436D89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619" y="365125"/>
            <a:ext cx="2842089" cy="36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5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B683-C1F8-E74F-B9E7-0A5E76D6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54007" cy="1325563"/>
          </a:xfrm>
        </p:spPr>
        <p:txBody>
          <a:bodyPr/>
          <a:lstStyle/>
          <a:p>
            <a:r>
              <a:rPr lang="en-US" dirty="0"/>
              <a:t>Rotating image – why are there bars at top and bottom?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BC79-2047-FA4B-A85C-E99F9BB7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4462" cy="4351338"/>
          </a:xfrm>
        </p:spPr>
        <p:txBody>
          <a:bodyPr/>
          <a:lstStyle/>
          <a:p>
            <a:r>
              <a:rPr lang="en-US" dirty="0"/>
              <a:t>The default behavior is to make the rotated image the same size as the original </a:t>
            </a:r>
          </a:p>
          <a:p>
            <a:r>
              <a:rPr lang="en-US" dirty="0"/>
              <a:t>Can modify this behavior with the expand option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CFBB4-7CE0-2647-BD0A-9F7B252E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207" y="880371"/>
            <a:ext cx="3131145" cy="2335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55D87-1538-8745-9FD5-6851D3F4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9131"/>
            <a:ext cx="11750005" cy="26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3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4961-51D7-7540-AC31-C0D876F5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2FDEA-84CB-2441-A843-5AAF8FBD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rotate your image 180 degrees?</a:t>
            </a:r>
          </a:p>
          <a:p>
            <a:r>
              <a:rPr lang="en-US" dirty="0"/>
              <a:t>Can you rotate your image 90 degrees in the other direction? </a:t>
            </a:r>
          </a:p>
          <a:p>
            <a:pPr lvl="1"/>
            <a:r>
              <a:rPr lang="en-US" dirty="0"/>
              <a:t>Hint: you can use negative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663E5-7F16-2946-84BA-63BCBDA7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058" y="3493377"/>
            <a:ext cx="23495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461EE-87EB-2941-87DC-9263B568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873" y="4188038"/>
            <a:ext cx="2996543" cy="22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9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E2A8-1DB1-CD46-BF7B-0165F956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4E44-79D1-BD41-A82C-131EAD083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003"/>
            <a:ext cx="10515600" cy="4351338"/>
          </a:xfrm>
        </p:spPr>
        <p:txBody>
          <a:bodyPr/>
          <a:lstStyle/>
          <a:p>
            <a:r>
              <a:rPr lang="en-US" dirty="0"/>
              <a:t>Can save different versions of the image to different files</a:t>
            </a:r>
          </a:p>
          <a:p>
            <a:r>
              <a:rPr lang="en-US" b="1" dirty="0"/>
              <a:t>image</a:t>
            </a:r>
            <a:r>
              <a:rPr lang="en-US" dirty="0"/>
              <a:t> is the image in memory, in Python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97036-5CB8-F047-A2B7-E853D665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97" y="2746047"/>
            <a:ext cx="9031533" cy="38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76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A8FE-35DC-7349-A916-65E594D1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– other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C1E80-2B36-0B47-84F5-1A5E50C0E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5207" cy="4351338"/>
          </a:xfrm>
        </p:spPr>
        <p:txBody>
          <a:bodyPr/>
          <a:lstStyle/>
          <a:p>
            <a:r>
              <a:rPr lang="en-US" dirty="0"/>
              <a:t>You can rotate by any amount</a:t>
            </a:r>
          </a:p>
          <a:p>
            <a:r>
              <a:rPr lang="en-US" dirty="0"/>
              <a:t>Experiment rotating images by different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E35BD-5BB3-294D-9EDC-64692D5A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302" y="586552"/>
            <a:ext cx="2807743" cy="3844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CEFCF-2E63-5B4D-A55F-7F195CD5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75" y="3301345"/>
            <a:ext cx="6555829" cy="1129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B041F2-86D2-AB4D-9434-E5D9493C4D24}"/>
              </a:ext>
            </a:extLst>
          </p:cNvPr>
          <p:cNvSpPr/>
          <p:nvPr/>
        </p:nvSpPr>
        <p:spPr>
          <a:xfrm>
            <a:off x="369041" y="4611231"/>
            <a:ext cx="114539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show() </a:t>
            </a:r>
            <a:r>
              <a:rPr lang="en-US" sz="2800" dirty="0"/>
              <a:t>opens your computer's image viewer application to see your Image as it is in your program </a:t>
            </a:r>
          </a:p>
          <a:p>
            <a:r>
              <a:rPr lang="en-US" sz="2800" dirty="0"/>
              <a:t>show() does </a:t>
            </a:r>
            <a:r>
              <a:rPr lang="en-US" sz="2800" b="1" i="1" dirty="0"/>
              <a:t>not</a:t>
            </a:r>
            <a:r>
              <a:rPr lang="en-US" sz="2800" dirty="0"/>
              <a:t> save your image</a:t>
            </a:r>
          </a:p>
          <a:p>
            <a:r>
              <a:rPr lang="en-US" sz="2800" dirty="0"/>
              <a:t>Useful for debugging, seeing how your image looks as you are working with it </a:t>
            </a:r>
          </a:p>
          <a:p>
            <a:r>
              <a:rPr lang="en-US" sz="2800" dirty="0"/>
              <a:t>Windows – may be Paint;  Macs – may be Preview </a:t>
            </a:r>
          </a:p>
        </p:txBody>
      </p:sp>
    </p:spTree>
    <p:extLst>
      <p:ext uri="{BB962C8B-B14F-4D97-AF65-F5344CB8AC3E}">
        <p14:creationId xmlns:p14="http://schemas.microsoft.com/office/powerpoint/2010/main" val="3341288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FCF5-0D3A-F440-9EFB-792BDE22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B43B-E4FD-6F40-9414-105A318CD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05850" cy="4718050"/>
          </a:xfrm>
        </p:spPr>
        <p:txBody>
          <a:bodyPr>
            <a:normAutofit/>
          </a:bodyPr>
          <a:lstStyle/>
          <a:p>
            <a:r>
              <a:rPr lang="en-US" dirty="0"/>
              <a:t>Use the resize() method</a:t>
            </a:r>
          </a:p>
          <a:p>
            <a:r>
              <a:rPr lang="en-US" dirty="0"/>
              <a:t>The method call is easy </a:t>
            </a:r>
          </a:p>
          <a:p>
            <a:r>
              <a:rPr lang="en-US" dirty="0"/>
              <a:t>You need the extra ( ) in the call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But the output image looks distorted, or squashed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548E7-4BCE-284D-B754-E9EDA0734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75" y="365125"/>
            <a:ext cx="3478213" cy="3478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A83FE-D45B-4747-AAAE-48449BB3E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1" y="4001294"/>
            <a:ext cx="11119681" cy="15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4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4200-691D-1949-990D-0BAF299B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Resizing and preserving aspect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139EA-7EB8-3244-9ECF-7BA346EF1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know the original image's height and width</a:t>
            </a:r>
          </a:p>
          <a:p>
            <a:r>
              <a:rPr lang="en-US" dirty="0"/>
              <a:t>Add this to your program</a:t>
            </a:r>
          </a:p>
          <a:p>
            <a:r>
              <a:rPr lang="en-US" dirty="0"/>
              <a:t>What is the width and height of your image?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00A9B-2689-2A43-88CF-83538EC2C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8223"/>
            <a:ext cx="5617281" cy="2402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4D0FC-E1D6-434D-874F-4953B130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654" y="5316648"/>
            <a:ext cx="4062897" cy="12386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93B102-DBA8-7E4D-8CB7-D82A28A5F903}"/>
              </a:ext>
            </a:extLst>
          </p:cNvPr>
          <p:cNvSpPr/>
          <p:nvPr/>
        </p:nvSpPr>
        <p:spPr>
          <a:xfrm>
            <a:off x="7696241" y="4879848"/>
            <a:ext cx="310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Yours will probably be different</a:t>
            </a:r>
          </a:p>
        </p:txBody>
      </p:sp>
    </p:spTree>
    <p:extLst>
      <p:ext uri="{BB962C8B-B14F-4D97-AF65-F5344CB8AC3E}">
        <p14:creationId xmlns:p14="http://schemas.microsoft.com/office/powerpoint/2010/main" val="132963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B40A-1BD8-8645-86B3-C64C05B7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1484"/>
            <a:ext cx="10515600" cy="1325563"/>
          </a:xfrm>
        </p:spPr>
        <p:txBody>
          <a:bodyPr/>
          <a:lstStyle/>
          <a:p>
            <a:r>
              <a:rPr lang="en-US" dirty="0"/>
              <a:t>Make the image half the size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59EE8-DB64-824F-BCFE-86554BF0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321128"/>
            <a:ext cx="10515600" cy="4351338"/>
          </a:xfrm>
        </p:spPr>
        <p:txBody>
          <a:bodyPr/>
          <a:lstStyle/>
          <a:p>
            <a:r>
              <a:rPr lang="en-US" b="1" dirty="0"/>
              <a:t>resize</a:t>
            </a:r>
            <a:r>
              <a:rPr lang="en-US" dirty="0"/>
              <a:t> function makes a new Image object</a:t>
            </a:r>
          </a:p>
          <a:p>
            <a:r>
              <a:rPr lang="en-US" dirty="0"/>
              <a:t>Make sure the width and height are </a:t>
            </a:r>
            <a:r>
              <a:rPr lang="en-US" dirty="0" err="1"/>
              <a:t>int</a:t>
            </a:r>
            <a:r>
              <a:rPr lang="en-US" dirty="0"/>
              <a:t> values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1AA53-3F59-544A-93D9-4663ADB2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35" y="2350331"/>
            <a:ext cx="8889124" cy="4145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C540-EB6A-C748-AEE9-6F685C0F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834" y="1507194"/>
            <a:ext cx="3471041" cy="336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6242-EB3F-9344-91DD-7B652F20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5B58-64BF-B44B-8979-9D8A73759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Modifies the image </a:t>
            </a:r>
            <a:r>
              <a:rPr lang="en-US" dirty="0"/>
              <a:t>object (but not the original file)</a:t>
            </a:r>
          </a:p>
          <a:p>
            <a:r>
              <a:rPr lang="en-US" dirty="0"/>
              <a:t>This resizes to a max dimension of 250, 250</a:t>
            </a:r>
          </a:p>
          <a:p>
            <a:r>
              <a:rPr lang="en-US" dirty="0"/>
              <a:t>Preserves aspect ratio</a:t>
            </a:r>
          </a:p>
          <a:p>
            <a:r>
              <a:rPr lang="en-US" dirty="0"/>
              <a:t>You need the extra parenthesis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B678A-8A1D-C242-A253-F1F1ED71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04446"/>
            <a:ext cx="9238665" cy="16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6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14D8-7CD1-EA4A-8DA8-F0BF71BD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– the Python Imaging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AFB79-9771-C04B-AF0F-5F7997CC9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https://pillow.readthedocs.io/en/stable/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71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10B0-E93F-8445-9C7B-1F0B7F1C0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88"/>
            <a:ext cx="10515600" cy="1325563"/>
          </a:xfrm>
        </p:spPr>
        <p:txBody>
          <a:bodyPr/>
          <a:lstStyle/>
          <a:p>
            <a:r>
              <a:rPr lang="en-US" dirty="0"/>
              <a:t>show()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EAC80-13B3-1441-B262-5A63C8EEC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97" y="1357462"/>
            <a:ext cx="10515600" cy="4351338"/>
          </a:xfrm>
        </p:spPr>
        <p:txBody>
          <a:bodyPr/>
          <a:lstStyle/>
          <a:p>
            <a:r>
              <a:rPr lang="en-US" dirty="0"/>
              <a:t>Can call </a:t>
            </a:r>
            <a:r>
              <a:rPr lang="en-US" b="1" dirty="0"/>
              <a:t>show() </a:t>
            </a:r>
            <a:r>
              <a:rPr lang="en-US" dirty="0"/>
              <a:t>for any image to open your computer's image viewer application</a:t>
            </a:r>
          </a:p>
          <a:p>
            <a:r>
              <a:rPr lang="en-US" dirty="0"/>
              <a:t>Useful for debugging, seeing how your image looks as you are working with it </a:t>
            </a:r>
          </a:p>
          <a:p>
            <a:r>
              <a:rPr lang="en-US" dirty="0"/>
              <a:t>Windows – may be Paint</a:t>
            </a:r>
          </a:p>
          <a:p>
            <a:r>
              <a:rPr lang="en-US" dirty="0"/>
              <a:t>Macs – may be Preview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EBB17-8602-C743-8F83-0971BF8A2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5" y="4630309"/>
            <a:ext cx="12104489" cy="1572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7AF3CB-94A8-D146-BE72-6D9C43D77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568" y="2856041"/>
            <a:ext cx="4003932" cy="2254922"/>
          </a:xfrm>
          <a:prstGeom prst="rect">
            <a:avLst/>
          </a:prstGeom>
          <a:ln w="762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944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BBBD-AC15-1848-A4AD-8809D920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7325" cy="1968172"/>
          </a:xfrm>
        </p:spPr>
        <p:txBody>
          <a:bodyPr/>
          <a:lstStyle/>
          <a:p>
            <a:r>
              <a:rPr lang="en-US" dirty="0"/>
              <a:t>Flipping with transpose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27A7-3325-554E-BF79-0BE008852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05" y="2149982"/>
            <a:ext cx="6494320" cy="17125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Your turn: Can you </a:t>
            </a:r>
            <a:r>
              <a:rPr lang="en-US" b="1" dirty="0"/>
              <a:t>save</a:t>
            </a:r>
            <a:r>
              <a:rPr lang="en-US" dirty="0"/>
              <a:t> an upside down version of your image?</a:t>
            </a:r>
          </a:p>
          <a:p>
            <a:r>
              <a:rPr lang="en-US" dirty="0"/>
              <a:t>What's the difference between transposing with FLIP_TOP_BOTTOM and rotating 180 degrees?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FCF6A-4E5E-B848-8485-78AE512A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0" y="557651"/>
            <a:ext cx="2012731" cy="2665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9D8DB-EEA7-5E48-993E-4F207E3E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446" y="557651"/>
            <a:ext cx="1964143" cy="2665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D41C8-59AE-C04E-B0B2-6E1F9FBC0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71" y="4118154"/>
            <a:ext cx="11620821" cy="23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9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95E9-AF9B-554B-A077-E85A8D2B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4416-D827-DD40-B93A-EA3611273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ImageFilter</a:t>
            </a:r>
            <a:endParaRPr lang="en-US" dirty="0"/>
          </a:p>
          <a:p>
            <a:r>
              <a:rPr lang="en-US" dirty="0"/>
              <a:t>call filter method</a:t>
            </a:r>
          </a:p>
          <a:p>
            <a:r>
              <a:rPr lang="en-US" dirty="0"/>
              <a:t>Creates a new image with the filter applied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8C75B-830A-B146-98F5-D3EDA0D9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70" y="3359725"/>
            <a:ext cx="11456427" cy="2410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8135B-6410-4348-A270-D2FF74819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58" y="365125"/>
            <a:ext cx="3121574" cy="210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AAEC6-69BD-0E49-9E9A-02C5B39FB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454" y="365125"/>
            <a:ext cx="3184636" cy="21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8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DB48-37FC-B34C-8C2A-659937DD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8D4E-9D87-504D-916F-13B14165A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73869" cy="4351338"/>
          </a:xfrm>
        </p:spPr>
        <p:txBody>
          <a:bodyPr/>
          <a:lstStyle/>
          <a:p>
            <a:r>
              <a:rPr lang="en-US" dirty="0"/>
              <a:t>Your turn: experiment with other filters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Example: the FIND_EDGES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886EA-C822-F04F-95AC-B401023F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005" y="646167"/>
            <a:ext cx="4559300" cy="509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1236D-78A6-E842-9A47-D3BFF134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622" y="4001294"/>
            <a:ext cx="3831021" cy="25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14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190-A927-E34F-A394-4BC52A42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on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1CB2B-BB15-6A4C-AF4E-857DA754D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you want to highlight a region of an image</a:t>
            </a:r>
          </a:p>
          <a:p>
            <a:r>
              <a:rPr lang="en-US" dirty="0"/>
              <a:t>Example: draw a box around the hard drive read-write head in this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88F05-31A2-E841-9EEA-F59604F1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60" y="2971511"/>
            <a:ext cx="6460140" cy="36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91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9DDD-8902-7442-95D2-FEFCB1FC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5710-09BE-D341-847E-18EE623E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Coordinates start from the top left corner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29C2E-D006-0D48-B952-4F00B92A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05075"/>
            <a:ext cx="4897174" cy="35575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50F2F3-701C-F449-A946-7F967DE37094}"/>
              </a:ext>
            </a:extLst>
          </p:cNvPr>
          <p:cNvSpPr/>
          <p:nvPr/>
        </p:nvSpPr>
        <p:spPr>
          <a:xfrm>
            <a:off x="6593679" y="6311900"/>
            <a:ext cx="462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http://math.hws.edu/graphicsbook/c2/s1.html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868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BB78-F6C7-FB46-8565-15C9080D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8883-A79D-214A-8AA1-50CA7E8E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You'll need to adjust the coordinates for your image to draw a box around an interesting area in your own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08E19-0C24-8A44-A8A4-9A1F311F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87" y="2792030"/>
            <a:ext cx="11249504" cy="3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25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AAF8-804B-2D41-9CAE-012DA626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turn: change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04BD-ADF5-F24C-90A5-851BEAD1C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1331" cy="4351338"/>
          </a:xfrm>
        </p:spPr>
        <p:txBody>
          <a:bodyPr/>
          <a:lstStyle/>
          <a:p>
            <a:r>
              <a:rPr lang="en-US" dirty="0"/>
              <a:t>You can use any of these color names</a:t>
            </a:r>
          </a:p>
          <a:p>
            <a:r>
              <a:rPr lang="en-US" dirty="0">
                <a:hlinkClick r:id="rId2"/>
              </a:rPr>
              <a:t>https://www.w3schools.com/colors/colors_names.asp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64059-2E84-4040-87F7-7BE6A831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96" y="0"/>
            <a:ext cx="399852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269D1A-B17A-DB4C-B730-7B2A6260B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785" y="4420859"/>
            <a:ext cx="4722867" cy="2279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5DD46-7E23-374B-AADF-B2173FEEA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1" y="3797401"/>
            <a:ext cx="7670415" cy="34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77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5794-43B3-EC4A-950A-609C1E61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3422-A8CD-E84F-AAF3-3C4ABEEA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font file: download this file and add to your project</a:t>
            </a:r>
          </a:p>
          <a:p>
            <a:r>
              <a:rPr lang="en-US" dirty="0">
                <a:hlinkClick r:id="rId2"/>
              </a:rPr>
              <a:t>https://github.com/python-pillow/Pillow/blob/main/Tests/fonts/DejaVuSans/DejaVuSans.ttf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3DC5C-FBB7-3C45-BC4C-91735A58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76" y="3583096"/>
            <a:ext cx="9243848" cy="30197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08286-E83C-E34B-948C-E9A19AD6AF5E}"/>
              </a:ext>
            </a:extLst>
          </p:cNvPr>
          <p:cNvCxnSpPr>
            <a:cxnSpLocks/>
          </p:cNvCxnSpPr>
          <p:nvPr/>
        </p:nvCxnSpPr>
        <p:spPr>
          <a:xfrm>
            <a:off x="7162800" y="3429000"/>
            <a:ext cx="1933903" cy="24357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159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58D8-2995-EE4C-91C2-C94669C1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08" y="176867"/>
            <a:ext cx="6299720" cy="1325563"/>
          </a:xfrm>
        </p:spPr>
        <p:txBody>
          <a:bodyPr/>
          <a:lstStyle/>
          <a:p>
            <a:r>
              <a:rPr lang="en-US" dirty="0"/>
              <a:t>Adding text to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344A6-A6E0-8C4C-B35B-8FF404DD9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81" y="1333292"/>
            <a:ext cx="10515600" cy="4351338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ImageFont</a:t>
            </a:r>
            <a:r>
              <a:rPr lang="en-US" dirty="0"/>
              <a:t> on the first line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6D9CE2-3891-594B-BDBF-C167B685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131011"/>
            <a:ext cx="10835616" cy="4521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4EE2F-7605-DD43-AF56-A87A0726B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988" y="76131"/>
            <a:ext cx="4326974" cy="25143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477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DFA1-0837-0449-8F9F-15E5FBC7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You'll need some example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E837-3E4F-A548-AFFF-8BD7EA748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Image sources:</a:t>
            </a:r>
          </a:p>
          <a:p>
            <a:r>
              <a:rPr lang="en-US" dirty="0" err="1"/>
              <a:t>Unsplash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https://unsplash.com/</a:t>
            </a:r>
            <a:endParaRPr lang="en-US" dirty="0"/>
          </a:p>
          <a:p>
            <a:r>
              <a:rPr lang="en-US" dirty="0"/>
              <a:t>Wikimedia Commons: </a:t>
            </a:r>
            <a:r>
              <a:rPr lang="en-US" dirty="0">
                <a:hlinkClick r:id="rId3"/>
              </a:rPr>
              <a:t>https://commons.wikimedia.org/wiki/Main_Page </a:t>
            </a:r>
            <a:endParaRPr lang="en-US" dirty="0"/>
          </a:p>
          <a:p>
            <a:r>
              <a:rPr lang="en-US" dirty="0" err="1"/>
              <a:t>Pixabay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https://pixabay.com/</a:t>
            </a:r>
            <a:endParaRPr lang="en-US" dirty="0"/>
          </a:p>
          <a:p>
            <a:r>
              <a:rPr lang="en-US" dirty="0" err="1"/>
              <a:t>Pexels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https://www.pexels.com/royalty-free-images/</a:t>
            </a:r>
            <a:endParaRPr lang="en-US" dirty="0"/>
          </a:p>
          <a:p>
            <a:r>
              <a:rPr lang="en-US" dirty="0"/>
              <a:t>Flickr's creative commons license images  </a:t>
            </a:r>
            <a:r>
              <a:rPr lang="en-US" dirty="0">
                <a:hlinkClick r:id="rId6"/>
              </a:rPr>
              <a:t>https://www.flickr.com/creativecommons/</a:t>
            </a:r>
            <a:endParaRPr lang="en-US" dirty="0"/>
          </a:p>
          <a:p>
            <a:r>
              <a:rPr lang="en-US" dirty="0"/>
              <a:t>And/or your own pictures </a:t>
            </a:r>
          </a:p>
        </p:txBody>
      </p:sp>
    </p:spTree>
    <p:extLst>
      <p:ext uri="{BB962C8B-B14F-4D97-AF65-F5344CB8AC3E}">
        <p14:creationId xmlns:p14="http://schemas.microsoft.com/office/powerpoint/2010/main" val="220168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7A52-655B-6C43-96E5-9FB9BFDC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3D3E7-CEBA-E849-A0CD-2D1F8E9C0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192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Choose an image from </a:t>
            </a:r>
            <a:r>
              <a:rPr lang="en-US" dirty="0" err="1"/>
              <a:t>Unsplash.com</a:t>
            </a:r>
            <a:endParaRPr lang="en-US" dirty="0"/>
          </a:p>
          <a:p>
            <a:r>
              <a:rPr lang="en-US" dirty="0"/>
              <a:t>The image is very large, so resize it to ~800 pixels tall </a:t>
            </a:r>
          </a:p>
          <a:p>
            <a:r>
              <a:rPr lang="en-US" dirty="0"/>
              <a:t>Choose a feature/area you want to highlight</a:t>
            </a:r>
          </a:p>
          <a:p>
            <a:r>
              <a:rPr lang="en-US" dirty="0"/>
              <a:t>Draw a rectangle around that area</a:t>
            </a:r>
          </a:p>
          <a:p>
            <a:r>
              <a:rPr lang="en-US" dirty="0"/>
              <a:t>Add a text label near the rectangle with text that describes the feature</a:t>
            </a:r>
          </a:p>
          <a:p>
            <a:r>
              <a:rPr lang="en-US" dirty="0"/>
              <a:t>Use colors of your choice </a:t>
            </a:r>
          </a:p>
          <a:p>
            <a:r>
              <a:rPr lang="en-US" dirty="0"/>
              <a:t>Save the image to a new file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9A7CA-F64D-1A4B-B7B6-524B7A68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578" y="719328"/>
            <a:ext cx="3621197" cy="55534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704EE-DFCE-8144-B417-524D85F7D1DF}"/>
              </a:ext>
            </a:extLst>
          </p:cNvPr>
          <p:cNvSpPr/>
          <p:nvPr/>
        </p:nvSpPr>
        <p:spPr>
          <a:xfrm>
            <a:off x="6951611" y="6407721"/>
            <a:ext cx="4455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https://unsplash.com/photos/WTPp4wgourk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654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FDF6-59F2-C94B-A7C5-EBAC8329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3-4 example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EDA61-FA16-3441-AE3C-6A77F5796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558" y="1825625"/>
            <a:ext cx="402830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 where each image was downloaded from, and who took the picture</a:t>
            </a:r>
          </a:p>
          <a:p>
            <a:endParaRPr lang="en-US" dirty="0"/>
          </a:p>
          <a:p>
            <a:r>
              <a:rPr lang="en-US" dirty="0"/>
              <a:t>Start a new PyCharm project</a:t>
            </a:r>
          </a:p>
          <a:p>
            <a:endParaRPr lang="en-US" dirty="0"/>
          </a:p>
          <a:p>
            <a:r>
              <a:rPr lang="en-US" dirty="0"/>
              <a:t>Copy your images into this project </a:t>
            </a:r>
          </a:p>
          <a:p>
            <a:r>
              <a:rPr lang="en-US" dirty="0"/>
              <a:t>You can view images in PyCharm's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E9C00-AED3-974A-B114-E9EC3EE2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56" y="2015331"/>
            <a:ext cx="7128832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1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D6B6A-1790-C548-8F70-6D357417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89D2D2-D5BB-9F42-90F6-5BA94970C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83" t="2575" r="2813" b="2139"/>
          <a:stretch/>
        </p:blipFill>
        <p:spPr>
          <a:xfrm>
            <a:off x="9130228" y="1313656"/>
            <a:ext cx="2753047" cy="3772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378A7-798F-A84A-956C-DCE821B7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" t="2517" r="3807" b="2464"/>
          <a:stretch/>
        </p:blipFill>
        <p:spPr>
          <a:xfrm>
            <a:off x="5318760" y="474103"/>
            <a:ext cx="3566160" cy="2468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EC8D0-976A-874F-B185-CEA361879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017" y="3031696"/>
            <a:ext cx="3548851" cy="2435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AD99C7-772A-3245-A495-F05DA65A36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15" t="1296" r="3070" b="1910"/>
          <a:stretch/>
        </p:blipFill>
        <p:spPr>
          <a:xfrm>
            <a:off x="274320" y="1920240"/>
            <a:ext cx="2926080" cy="4297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DA3338-40C3-064A-B7F6-C28B68341CF9}"/>
              </a:ext>
            </a:extLst>
          </p:cNvPr>
          <p:cNvSpPr/>
          <p:nvPr/>
        </p:nvSpPr>
        <p:spPr>
          <a:xfrm>
            <a:off x="3551575" y="5564055"/>
            <a:ext cx="85567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Car and Airplane: Superlative Co on </a:t>
            </a:r>
            <a:r>
              <a:rPr lang="en-US" dirty="0" err="1"/>
              <a:t>Unsplash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https://unsplash.com/photos/CvF4KcRJGAg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Carezza</a:t>
            </a:r>
            <a:r>
              <a:rPr lang="en-US" dirty="0"/>
              <a:t> Lake: Riccardo </a:t>
            </a:r>
            <a:r>
              <a:rPr lang="en-US" dirty="0" err="1"/>
              <a:t>Chiarini</a:t>
            </a:r>
            <a:r>
              <a:rPr lang="en-US" dirty="0"/>
              <a:t> on </a:t>
            </a:r>
            <a:r>
              <a:rPr lang="en-US" dirty="0" err="1"/>
              <a:t>Unsplash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https://unsplash.com/photos/2VDa8bnLM8c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Hard Drive: Patrick Lindenberg on </a:t>
            </a:r>
            <a:r>
              <a:rPr lang="en-US" dirty="0" err="1"/>
              <a:t>Unsplash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https://unsplash.com/photos/1iVKwElWrPA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New York: Photo by Robert Bye on </a:t>
            </a:r>
            <a:r>
              <a:rPr lang="en-US" dirty="0" err="1"/>
              <a:t>Unsplash</a:t>
            </a:r>
            <a:r>
              <a:rPr lang="en-US" dirty="0"/>
              <a:t> </a:t>
            </a:r>
            <a:r>
              <a:rPr lang="en-US" dirty="0">
                <a:hlinkClick r:id="rId9"/>
              </a:rPr>
              <a:t>https://unsplash.com/photos/WTPp4wgourk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0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58E0-79B9-EB4A-A472-BCD17C1D5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Image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859A6-994B-434B-8EDF-1066BA988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248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Images are made of pixels </a:t>
            </a:r>
          </a:p>
          <a:p>
            <a:r>
              <a:rPr lang="en-US" sz="2400" dirty="0"/>
              <a:t>Zoom into one of your images in PyCharm to see the pixels </a:t>
            </a:r>
          </a:p>
          <a:p>
            <a:r>
              <a:rPr lang="en-US" sz="2400" dirty="0"/>
              <a:t>One pixel is a square that's all one color </a:t>
            </a:r>
          </a:p>
          <a:p>
            <a:r>
              <a:rPr lang="en-US" sz="2400" dirty="0"/>
              <a:t>Pixels are small enough that when you look at the image, it looks like smooth color changes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995C7-45C1-234C-B5F0-8FCC66C00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882" y="2943225"/>
            <a:ext cx="8071193" cy="3679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1453A-4F72-744F-8317-C1C3EE54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48" y="3956051"/>
            <a:ext cx="3683000" cy="25019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ED93BF-69DC-304E-97A7-176C0F5E931A}"/>
              </a:ext>
            </a:extLst>
          </p:cNvPr>
          <p:cNvCxnSpPr>
            <a:cxnSpLocks/>
          </p:cNvCxnSpPr>
          <p:nvPr/>
        </p:nvCxnSpPr>
        <p:spPr>
          <a:xfrm flipV="1">
            <a:off x="2959428" y="5724506"/>
            <a:ext cx="2403475" cy="40854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0007EA-E2D4-E349-8220-363FC52F759E}"/>
              </a:ext>
            </a:extLst>
          </p:cNvPr>
          <p:cNvSpPr txBox="1"/>
          <p:nvPr/>
        </p:nvSpPr>
        <p:spPr>
          <a:xfrm>
            <a:off x="4013148" y="5399604"/>
            <a:ext cx="95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Zoom in</a:t>
            </a:r>
          </a:p>
        </p:txBody>
      </p:sp>
    </p:spTree>
    <p:extLst>
      <p:ext uri="{BB962C8B-B14F-4D97-AF65-F5344CB8AC3E}">
        <p14:creationId xmlns:p14="http://schemas.microsoft.com/office/powerpoint/2010/main" val="424775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5C63-4C13-6047-B671-8D1F18EB6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76DDC-16A5-0B4D-BFAB-916C750D4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585913"/>
            <a:ext cx="7443788" cy="5014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image file contains the color value of each pixel, plus the number of pixels tall, and number of pixels wide </a:t>
            </a:r>
          </a:p>
          <a:p>
            <a:endParaRPr lang="en-US" dirty="0"/>
          </a:p>
          <a:p>
            <a:r>
              <a:rPr lang="en-US" dirty="0"/>
              <a:t>The height of an image is the number of pixels tall </a:t>
            </a:r>
          </a:p>
          <a:p>
            <a:r>
              <a:rPr lang="en-US" dirty="0"/>
              <a:t>The width of the image is the number of pixels wide</a:t>
            </a:r>
          </a:p>
          <a:p>
            <a:endParaRPr lang="en-US" dirty="0"/>
          </a:p>
          <a:p>
            <a:r>
              <a:rPr lang="en-US" dirty="0"/>
              <a:t>If this fish image is 33 pixels wide</a:t>
            </a:r>
          </a:p>
          <a:p>
            <a:r>
              <a:rPr lang="en-US" dirty="0"/>
              <a:t>And it is is 20 pixels tall</a:t>
            </a:r>
          </a:p>
          <a:p>
            <a:r>
              <a:rPr lang="en-US" dirty="0"/>
              <a:t>Then the image size is (33, 20)</a:t>
            </a:r>
          </a:p>
          <a:p>
            <a:r>
              <a:rPr lang="en-US" dirty="0"/>
              <a:t>Sizes are given as (width, height)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D8D67-578E-9E4F-AD7B-F693E3A5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5" y="2312480"/>
            <a:ext cx="3505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30F6-F402-2341-BAC5-92E8388C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Pillow's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5BAF3-2D37-934C-B103-ED72FCAE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Resizing images</a:t>
            </a:r>
          </a:p>
          <a:p>
            <a:r>
              <a:rPr lang="en-US" dirty="0"/>
              <a:t>Rotating or flipping images</a:t>
            </a:r>
          </a:p>
          <a:p>
            <a:r>
              <a:rPr lang="en-US" dirty="0"/>
              <a:t>Converting between different formats – JPEG, PNG…</a:t>
            </a:r>
          </a:p>
          <a:p>
            <a:r>
              <a:rPr lang="en-US" dirty="0"/>
              <a:t>Contrast, brightness, color balance, and sharpness enhancement </a:t>
            </a:r>
          </a:p>
          <a:p>
            <a:r>
              <a:rPr lang="en-US" dirty="0"/>
              <a:t>Applying filters</a:t>
            </a:r>
          </a:p>
          <a:p>
            <a:r>
              <a:rPr lang="en-US" dirty="0"/>
              <a:t>Cutting and pasting sections of images to make new combined images</a:t>
            </a:r>
          </a:p>
          <a:p>
            <a:endParaRPr lang="en-US" dirty="0"/>
          </a:p>
          <a:p>
            <a:r>
              <a:rPr lang="en-US" dirty="0"/>
              <a:t>Custom processing – can manipulate any pixel individually </a:t>
            </a:r>
          </a:p>
        </p:txBody>
      </p:sp>
    </p:spTree>
    <p:extLst>
      <p:ext uri="{BB962C8B-B14F-4D97-AF65-F5344CB8AC3E}">
        <p14:creationId xmlns:p14="http://schemas.microsoft.com/office/powerpoint/2010/main" val="66836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3F01-DBB7-0F40-99CE-597F1FD2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Rotating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40E39-487D-8F43-89D1-44107693C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Python file </a:t>
            </a:r>
          </a:p>
          <a:p>
            <a:endParaRPr lang="en-US" dirty="0"/>
          </a:p>
          <a:p>
            <a:r>
              <a:rPr lang="en-US" dirty="0"/>
              <a:t>Add this code. Use the filename of your image, not mine </a:t>
            </a:r>
          </a:p>
          <a:p>
            <a:r>
              <a:rPr lang="en-US" dirty="0"/>
              <a:t>Notice that there's red underlines under Image on the first line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9AD99-590E-B94B-BB84-80E5739D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4277326"/>
            <a:ext cx="10983738" cy="15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1070</Words>
  <Application>Microsoft Macintosh PowerPoint</Application>
  <PresentationFormat>Widescreen</PresentationFormat>
  <Paragraphs>141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Programming Logic</vt:lpstr>
      <vt:lpstr>Pillow – the Python Imaging Library</vt:lpstr>
      <vt:lpstr>You'll need some example images</vt:lpstr>
      <vt:lpstr>Download 3-4 example images</vt:lpstr>
      <vt:lpstr>For example…</vt:lpstr>
      <vt:lpstr>Image basics</vt:lpstr>
      <vt:lpstr>Image basics</vt:lpstr>
      <vt:lpstr>Pillow's features</vt:lpstr>
      <vt:lpstr>Rotating an image</vt:lpstr>
      <vt:lpstr>Install package</vt:lpstr>
      <vt:lpstr>Rotating image – rotate and save</vt:lpstr>
      <vt:lpstr>Rotating image – why are there bars at top and bottom?</vt:lpstr>
      <vt:lpstr>Your turn</vt:lpstr>
      <vt:lpstr>Rotations</vt:lpstr>
      <vt:lpstr>Rotations – other angles</vt:lpstr>
      <vt:lpstr>Resizing</vt:lpstr>
      <vt:lpstr>Resizing and preserving aspect ratio</vt:lpstr>
      <vt:lpstr>Make the image half the size </vt:lpstr>
      <vt:lpstr>Thumbnails</vt:lpstr>
      <vt:lpstr>show()</vt:lpstr>
      <vt:lpstr>Flipping with transpose function</vt:lpstr>
      <vt:lpstr>Filtering</vt:lpstr>
      <vt:lpstr>Filtering</vt:lpstr>
      <vt:lpstr>Drawing on an image</vt:lpstr>
      <vt:lpstr>Image coordinates</vt:lpstr>
      <vt:lpstr>Draw a box</vt:lpstr>
      <vt:lpstr>Your turn: change color</vt:lpstr>
      <vt:lpstr>Drawing text</vt:lpstr>
      <vt:lpstr>Adding text to an image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Logic</dc:title>
  <dc:creator>Microsoft Office User</dc:creator>
  <cp:lastModifiedBy>James, Clara L</cp:lastModifiedBy>
  <cp:revision>35</cp:revision>
  <dcterms:created xsi:type="dcterms:W3CDTF">2019-03-31T16:30:08Z</dcterms:created>
  <dcterms:modified xsi:type="dcterms:W3CDTF">2022-03-14T17:40:15Z</dcterms:modified>
</cp:coreProperties>
</file>